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3" r:id="rId3"/>
    <p:sldId id="333" r:id="rId4"/>
    <p:sldId id="324" r:id="rId5"/>
    <p:sldId id="325" r:id="rId6"/>
    <p:sldId id="330" r:id="rId7"/>
    <p:sldId id="348" r:id="rId8"/>
    <p:sldId id="327" r:id="rId9"/>
    <p:sldId id="328" r:id="rId10"/>
    <p:sldId id="338" r:id="rId11"/>
    <p:sldId id="335" r:id="rId12"/>
    <p:sldId id="337" r:id="rId13"/>
    <p:sldId id="340" r:id="rId14"/>
    <p:sldId id="341" r:id="rId15"/>
    <p:sldId id="346" r:id="rId16"/>
    <p:sldId id="347" r:id="rId17"/>
    <p:sldId id="349" r:id="rId18"/>
    <p:sldId id="343" r:id="rId19"/>
    <p:sldId id="342" r:id="rId20"/>
    <p:sldId id="321" r:id="rId21"/>
    <p:sldId id="317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281AB-80B4-4928-AD16-D8AA306CC7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52B13D-EA97-49BF-B18D-12748B709C1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ДИАЛОГ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FD05BD-642C-4308-9C0B-C954290A8604}" type="parTrans" cxnId="{5F416C78-C731-4718-A6C9-901E5C6EAFAC}">
      <dgm:prSet/>
      <dgm:spPr/>
      <dgm:t>
        <a:bodyPr/>
        <a:lstStyle/>
        <a:p>
          <a:endParaRPr lang="ru-RU"/>
        </a:p>
      </dgm:t>
    </dgm:pt>
    <dgm:pt modelId="{C130F320-4D84-4207-BC11-44266E80C4A2}" type="sibTrans" cxnId="{5F416C78-C731-4718-A6C9-901E5C6EAFAC}">
      <dgm:prSet/>
      <dgm:spPr/>
      <dgm:t>
        <a:bodyPr/>
        <a:lstStyle/>
        <a:p>
          <a:endParaRPr lang="ru-RU"/>
        </a:p>
      </dgm:t>
    </dgm:pt>
    <dgm:pt modelId="{57E6E8C5-6EB2-4C34-A31D-55F34AE88617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FE503-40BF-4EB7-A4B7-220749D9FDCD}" type="parTrans" cxnId="{5FAFA885-0846-4A9D-A3A7-599616ABCBA4}">
      <dgm:prSet/>
      <dgm:spPr/>
      <dgm:t>
        <a:bodyPr/>
        <a:lstStyle/>
        <a:p>
          <a:endParaRPr lang="ru-RU"/>
        </a:p>
      </dgm:t>
    </dgm:pt>
    <dgm:pt modelId="{E28F4E47-E176-45CB-9322-4743F81A4ECB}" type="sibTrans" cxnId="{5FAFA885-0846-4A9D-A3A7-599616ABCBA4}">
      <dgm:prSet/>
      <dgm:spPr/>
      <dgm:t>
        <a:bodyPr/>
        <a:lstStyle/>
        <a:p>
          <a:endParaRPr lang="ru-RU"/>
        </a:p>
      </dgm:t>
    </dgm:pt>
    <dgm:pt modelId="{3858E9F0-166A-4494-AD40-2B607BEB0488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ПАРТНЁРСКИЙ СТИЛЬ РАБОТЫ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9590B-F1B6-4189-A30C-86D33282F86F}" type="parTrans" cxnId="{EA2802C1-DA71-4DFC-8673-C2DD9C00D68A}">
      <dgm:prSet/>
      <dgm:spPr/>
      <dgm:t>
        <a:bodyPr/>
        <a:lstStyle/>
        <a:p>
          <a:endParaRPr lang="ru-RU"/>
        </a:p>
      </dgm:t>
    </dgm:pt>
    <dgm:pt modelId="{5A034B64-526E-4B9E-B3F7-37F707AA4253}" type="sibTrans" cxnId="{EA2802C1-DA71-4DFC-8673-C2DD9C00D68A}">
      <dgm:prSet/>
      <dgm:spPr/>
      <dgm:t>
        <a:bodyPr/>
        <a:lstStyle/>
        <a:p>
          <a:endParaRPr lang="ru-RU"/>
        </a:p>
      </dgm:t>
    </dgm:pt>
    <dgm:pt modelId="{E67D7189-7D4A-44F8-A7EA-718B8F02245E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6D9903-8D83-4830-9BC0-FE669DFE64D0}" type="parTrans" cxnId="{F2FDBCAF-2483-4706-9DA1-FEEC6605B13D}">
      <dgm:prSet/>
      <dgm:spPr/>
      <dgm:t>
        <a:bodyPr/>
        <a:lstStyle/>
        <a:p>
          <a:endParaRPr lang="ru-RU"/>
        </a:p>
      </dgm:t>
    </dgm:pt>
    <dgm:pt modelId="{DEB33BF4-96EE-4E4F-BC48-FD10F2AC22BB}" type="sibTrans" cxnId="{F2FDBCAF-2483-4706-9DA1-FEEC6605B13D}">
      <dgm:prSet/>
      <dgm:spPr/>
      <dgm:t>
        <a:bodyPr/>
        <a:lstStyle/>
        <a:p>
          <a:endParaRPr lang="ru-RU"/>
        </a:p>
      </dgm:t>
    </dgm:pt>
    <dgm:pt modelId="{AE91959C-5CF4-4565-BC02-067C6C0D69E3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738467-0BE2-4246-BE58-9A8E6E6E2A4D}" type="parTrans" cxnId="{8F12ACD8-3BE4-45CD-858D-2D4F7B1BC0F8}">
      <dgm:prSet/>
      <dgm:spPr/>
      <dgm:t>
        <a:bodyPr/>
        <a:lstStyle/>
        <a:p>
          <a:endParaRPr lang="ru-RU"/>
        </a:p>
      </dgm:t>
    </dgm:pt>
    <dgm:pt modelId="{0DC5CADB-CEFE-40A8-BFCE-46AC04B73FDC}" type="sibTrans" cxnId="{8F12ACD8-3BE4-45CD-858D-2D4F7B1BC0F8}">
      <dgm:prSet/>
      <dgm:spPr/>
      <dgm:t>
        <a:bodyPr/>
        <a:lstStyle/>
        <a:p>
          <a:endParaRPr lang="ru-RU"/>
        </a:p>
      </dgm:t>
    </dgm:pt>
    <dgm:pt modelId="{4C5F2FED-F755-4DAC-B781-7A7364DEABED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ОТВЕТСТВЕННОСТЬ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0A5182-D44B-45E5-8D8D-2B2B7F597B34}" type="parTrans" cxnId="{81C1C973-7326-4189-816D-493AABC1BB53}">
      <dgm:prSet/>
      <dgm:spPr/>
      <dgm:t>
        <a:bodyPr/>
        <a:lstStyle/>
        <a:p>
          <a:endParaRPr lang="ru-RU"/>
        </a:p>
      </dgm:t>
    </dgm:pt>
    <dgm:pt modelId="{FFEC18CF-AA39-42ED-B91E-A835B6CF66B8}" type="sibTrans" cxnId="{81C1C973-7326-4189-816D-493AABC1BB53}">
      <dgm:prSet/>
      <dgm:spPr/>
      <dgm:t>
        <a:bodyPr/>
        <a:lstStyle/>
        <a:p>
          <a:endParaRPr lang="ru-RU"/>
        </a:p>
      </dgm:t>
    </dgm:pt>
    <dgm:pt modelId="{9EC4F7C6-901B-475F-80BF-59FF3DA76E76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ОРИЕНТАЦИЯ НА РЕЗУЛЬТАТ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2F12F7-6959-4DCA-8127-27A7E2120A10}" type="parTrans" cxnId="{226FE20E-7CAB-4AB6-A8B2-A364E602C72F}">
      <dgm:prSet/>
      <dgm:spPr/>
      <dgm:t>
        <a:bodyPr/>
        <a:lstStyle/>
        <a:p>
          <a:endParaRPr lang="ru-RU"/>
        </a:p>
      </dgm:t>
    </dgm:pt>
    <dgm:pt modelId="{9CD944AB-A9AF-4BB2-8ABD-C53FC61B5888}" type="sibTrans" cxnId="{226FE20E-7CAB-4AB6-A8B2-A364E602C72F}">
      <dgm:prSet/>
      <dgm:spPr/>
      <dgm:t>
        <a:bodyPr/>
        <a:lstStyle/>
        <a:p>
          <a:endParaRPr lang="ru-RU"/>
        </a:p>
      </dgm:t>
    </dgm:pt>
    <dgm:pt modelId="{8A2FED76-D546-4B09-BFAF-4335C7242C3F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ВЗАИМОПОМОЩЬ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41595-1A55-46EA-9573-B0034FFB8915}" type="parTrans" cxnId="{3670EE55-376B-447C-8DF6-5439074668A5}">
      <dgm:prSet/>
      <dgm:spPr/>
      <dgm:t>
        <a:bodyPr/>
        <a:lstStyle/>
        <a:p>
          <a:endParaRPr lang="ru-RU"/>
        </a:p>
      </dgm:t>
    </dgm:pt>
    <dgm:pt modelId="{04D34C4F-905C-4618-8BB2-B8BDE89EBDA7}" type="sibTrans" cxnId="{3670EE55-376B-447C-8DF6-5439074668A5}">
      <dgm:prSet/>
      <dgm:spPr/>
      <dgm:t>
        <a:bodyPr/>
        <a:lstStyle/>
        <a:p>
          <a:endParaRPr lang="ru-RU"/>
        </a:p>
      </dgm:t>
    </dgm:pt>
    <dgm:pt modelId="{8CFF9636-BC91-447B-AEFA-6E27310BF271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ДОВЕРИЕ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235315-BEA1-4E31-8BF0-D478367C31AF}" type="parTrans" cxnId="{03735AFA-F5F9-48A2-8B9A-A6E0970EACD2}">
      <dgm:prSet/>
      <dgm:spPr/>
      <dgm:t>
        <a:bodyPr/>
        <a:lstStyle/>
        <a:p>
          <a:endParaRPr lang="ru-RU"/>
        </a:p>
      </dgm:t>
    </dgm:pt>
    <dgm:pt modelId="{5B94F17E-5111-4737-B33D-76CE8F507677}" type="sibTrans" cxnId="{03735AFA-F5F9-48A2-8B9A-A6E0970EACD2}">
      <dgm:prSet/>
      <dgm:spPr/>
      <dgm:t>
        <a:bodyPr/>
        <a:lstStyle/>
        <a:p>
          <a:endParaRPr lang="ru-RU"/>
        </a:p>
      </dgm:t>
    </dgm:pt>
    <dgm:pt modelId="{BE60BC09-4F84-4CE7-9F4A-9E6D3A244F4F}" type="pres">
      <dgm:prSet presAssocID="{659281AB-80B4-4928-AD16-D8AA306CC7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ABA7A-C280-40E9-A8E5-6337380271D3}" type="pres">
      <dgm:prSet presAssocID="{8A2FED76-D546-4B09-BFAF-4335C7242C3F}" presName="node" presStyleLbl="node1" presStyleIdx="0" presStyleCnt="9" custScaleY="110230" custLinFactNeighborX="1320" custLinFactNeighborY="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D25D2-D9FF-4D87-A6A2-0C4284E025EC}" type="pres">
      <dgm:prSet presAssocID="{04D34C4F-905C-4618-8BB2-B8BDE89EBDA7}" presName="sibTrans" presStyleCnt="0"/>
      <dgm:spPr/>
    </dgm:pt>
    <dgm:pt modelId="{2CD37BF4-1BDB-43D7-AF2B-1A3EACEE4796}" type="pres">
      <dgm:prSet presAssocID="{4C5F2FED-F755-4DAC-B781-7A7364DEABE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88BE-DE96-4DC4-8FFD-61A0EF008FC5}" type="pres">
      <dgm:prSet presAssocID="{FFEC18CF-AA39-42ED-B91E-A835B6CF66B8}" presName="sibTrans" presStyleCnt="0"/>
      <dgm:spPr/>
    </dgm:pt>
    <dgm:pt modelId="{F6E6E07D-41EA-491E-A85D-FBDFFBC7D07F}" type="pres">
      <dgm:prSet presAssocID="{AE91959C-5CF4-4565-BC02-067C6C0D69E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185C0-26A8-479D-8E63-A0B50C144FB2}" type="pres">
      <dgm:prSet presAssocID="{0DC5CADB-CEFE-40A8-BFCE-46AC04B73FDC}" presName="sibTrans" presStyleCnt="0"/>
      <dgm:spPr/>
    </dgm:pt>
    <dgm:pt modelId="{265FEC45-ADCC-46B1-903F-9320C8EC9736}" type="pres">
      <dgm:prSet presAssocID="{E67D7189-7D4A-44F8-A7EA-718B8F02245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A0884-BE1C-4E30-9A69-1E46943D61CE}" type="pres">
      <dgm:prSet presAssocID="{DEB33BF4-96EE-4E4F-BC48-FD10F2AC22BB}" presName="sibTrans" presStyleCnt="0"/>
      <dgm:spPr/>
    </dgm:pt>
    <dgm:pt modelId="{EAE08AF3-F95B-4DEC-A4A5-DAA19DE2D794}" type="pres">
      <dgm:prSet presAssocID="{3858E9F0-166A-4494-AD40-2B607BEB0488}" presName="node" presStyleLbl="node1" presStyleIdx="4" presStyleCnt="9" custLinFactNeighborX="-2396" custLinFactNeighborY="-1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CDB9D-94C2-489F-AB46-AD7E45FB4846}" type="pres">
      <dgm:prSet presAssocID="{5A034B64-526E-4B9E-B3F7-37F707AA4253}" presName="sibTrans" presStyleCnt="0"/>
      <dgm:spPr/>
    </dgm:pt>
    <dgm:pt modelId="{B7863E86-1627-435E-8AC5-DF2CB9ADA8F3}" type="pres">
      <dgm:prSet presAssocID="{BA52B13D-EA97-49BF-B18D-12748B709C1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ADC2-AD53-4D71-B941-87FA26E4DF69}" type="pres">
      <dgm:prSet presAssocID="{C130F320-4D84-4207-BC11-44266E80C4A2}" presName="sibTrans" presStyleCnt="0"/>
      <dgm:spPr/>
    </dgm:pt>
    <dgm:pt modelId="{DA0F3421-8DB1-43F4-A1D4-8671BFA7E9CD}" type="pres">
      <dgm:prSet presAssocID="{8CFF9636-BC91-447B-AEFA-6E27310BF271}" presName="node" presStyleLbl="node1" presStyleIdx="6" presStyleCnt="9" custScaleY="96728" custLinFactNeighborY="-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CF09A-5252-4631-9273-E893DF395CA3}" type="pres">
      <dgm:prSet presAssocID="{5B94F17E-5111-4737-B33D-76CE8F507677}" presName="sibTrans" presStyleCnt="0"/>
      <dgm:spPr/>
    </dgm:pt>
    <dgm:pt modelId="{8269DE60-E4BE-438B-990C-833F3BF927FD}" type="pres">
      <dgm:prSet presAssocID="{9EC4F7C6-901B-475F-80BF-59FF3DA76E7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CC51-1C14-4418-953C-D280B49E14C4}" type="pres">
      <dgm:prSet presAssocID="{9CD944AB-A9AF-4BB2-8ABD-C53FC61B5888}" presName="sibTrans" presStyleCnt="0"/>
      <dgm:spPr/>
    </dgm:pt>
    <dgm:pt modelId="{8CE44A5F-AE1C-4744-9CC7-F0B9A2D39A16}" type="pres">
      <dgm:prSet presAssocID="{57E6E8C5-6EB2-4C34-A31D-55F34AE88617}" presName="node" presStyleLbl="node1" presStyleIdx="8" presStyleCnt="9" custLinFactNeighborX="29837" custLinFactNeighborY="-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C3C6E-9181-429D-A04F-FFF4F415B697}" type="presOf" srcId="{659281AB-80B4-4928-AD16-D8AA306CC73F}" destId="{BE60BC09-4F84-4CE7-9F4A-9E6D3A244F4F}" srcOrd="0" destOrd="0" presId="urn:microsoft.com/office/officeart/2005/8/layout/default"/>
    <dgm:cxn modelId="{363E15E6-1979-41D0-8F45-B8D36767DBD9}" type="presOf" srcId="{4C5F2FED-F755-4DAC-B781-7A7364DEABED}" destId="{2CD37BF4-1BDB-43D7-AF2B-1A3EACEE4796}" srcOrd="0" destOrd="0" presId="urn:microsoft.com/office/officeart/2005/8/layout/default"/>
    <dgm:cxn modelId="{8F12ACD8-3BE4-45CD-858D-2D4F7B1BC0F8}" srcId="{659281AB-80B4-4928-AD16-D8AA306CC73F}" destId="{AE91959C-5CF4-4565-BC02-067C6C0D69E3}" srcOrd="2" destOrd="0" parTransId="{C8738467-0BE2-4246-BE58-9A8E6E6E2A4D}" sibTransId="{0DC5CADB-CEFE-40A8-BFCE-46AC04B73FDC}"/>
    <dgm:cxn modelId="{5F416C78-C731-4718-A6C9-901E5C6EAFAC}" srcId="{659281AB-80B4-4928-AD16-D8AA306CC73F}" destId="{BA52B13D-EA97-49BF-B18D-12748B709C15}" srcOrd="5" destOrd="0" parTransId="{DCFD05BD-642C-4308-9C0B-C954290A8604}" sibTransId="{C130F320-4D84-4207-BC11-44266E80C4A2}"/>
    <dgm:cxn modelId="{5D8877BB-DE85-4368-9EAC-3A9CF52082E5}" type="presOf" srcId="{8A2FED76-D546-4B09-BFAF-4335C7242C3F}" destId="{45AABA7A-C280-40E9-A8E5-6337380271D3}" srcOrd="0" destOrd="0" presId="urn:microsoft.com/office/officeart/2005/8/layout/default"/>
    <dgm:cxn modelId="{507457B9-4089-4CB7-A943-1DC07FE37BBB}" type="presOf" srcId="{AE91959C-5CF4-4565-BC02-067C6C0D69E3}" destId="{F6E6E07D-41EA-491E-A85D-FBDFFBC7D07F}" srcOrd="0" destOrd="0" presId="urn:microsoft.com/office/officeart/2005/8/layout/default"/>
    <dgm:cxn modelId="{81C1C973-7326-4189-816D-493AABC1BB53}" srcId="{659281AB-80B4-4928-AD16-D8AA306CC73F}" destId="{4C5F2FED-F755-4DAC-B781-7A7364DEABED}" srcOrd="1" destOrd="0" parTransId="{940A5182-D44B-45E5-8D8D-2B2B7F597B34}" sibTransId="{FFEC18CF-AA39-42ED-B91E-A835B6CF66B8}"/>
    <dgm:cxn modelId="{3670EE55-376B-447C-8DF6-5439074668A5}" srcId="{659281AB-80B4-4928-AD16-D8AA306CC73F}" destId="{8A2FED76-D546-4B09-BFAF-4335C7242C3F}" srcOrd="0" destOrd="0" parTransId="{62D41595-1A55-46EA-9573-B0034FFB8915}" sibTransId="{04D34C4F-905C-4618-8BB2-B8BDE89EBDA7}"/>
    <dgm:cxn modelId="{B42AC2FE-C87D-4E8F-952C-7890D3711D18}" type="presOf" srcId="{E67D7189-7D4A-44F8-A7EA-718B8F02245E}" destId="{265FEC45-ADCC-46B1-903F-9320C8EC9736}" srcOrd="0" destOrd="0" presId="urn:microsoft.com/office/officeart/2005/8/layout/default"/>
    <dgm:cxn modelId="{EA2802C1-DA71-4DFC-8673-C2DD9C00D68A}" srcId="{659281AB-80B4-4928-AD16-D8AA306CC73F}" destId="{3858E9F0-166A-4494-AD40-2B607BEB0488}" srcOrd="4" destOrd="0" parTransId="{BA79590B-F1B6-4189-A30C-86D33282F86F}" sibTransId="{5A034B64-526E-4B9E-B3F7-37F707AA4253}"/>
    <dgm:cxn modelId="{67F0D63D-AC87-40B0-AF6A-0FF63B03B5D7}" type="presOf" srcId="{57E6E8C5-6EB2-4C34-A31D-55F34AE88617}" destId="{8CE44A5F-AE1C-4744-9CC7-F0B9A2D39A16}" srcOrd="0" destOrd="0" presId="urn:microsoft.com/office/officeart/2005/8/layout/default"/>
    <dgm:cxn modelId="{2A18D8BA-F199-47F1-952A-9E3C1ABE550A}" type="presOf" srcId="{BA52B13D-EA97-49BF-B18D-12748B709C15}" destId="{B7863E86-1627-435E-8AC5-DF2CB9ADA8F3}" srcOrd="0" destOrd="0" presId="urn:microsoft.com/office/officeart/2005/8/layout/default"/>
    <dgm:cxn modelId="{03735AFA-F5F9-48A2-8B9A-A6E0970EACD2}" srcId="{659281AB-80B4-4928-AD16-D8AA306CC73F}" destId="{8CFF9636-BC91-447B-AEFA-6E27310BF271}" srcOrd="6" destOrd="0" parTransId="{04235315-BEA1-4E31-8BF0-D478367C31AF}" sibTransId="{5B94F17E-5111-4737-B33D-76CE8F507677}"/>
    <dgm:cxn modelId="{995EBC35-ECD0-4B30-8F13-7B6F2CDEA350}" type="presOf" srcId="{3858E9F0-166A-4494-AD40-2B607BEB0488}" destId="{EAE08AF3-F95B-4DEC-A4A5-DAA19DE2D794}" srcOrd="0" destOrd="0" presId="urn:microsoft.com/office/officeart/2005/8/layout/default"/>
    <dgm:cxn modelId="{9EA36621-1636-427C-B999-4E4DFD0ADB56}" type="presOf" srcId="{9EC4F7C6-901B-475F-80BF-59FF3DA76E76}" destId="{8269DE60-E4BE-438B-990C-833F3BF927FD}" srcOrd="0" destOrd="0" presId="urn:microsoft.com/office/officeart/2005/8/layout/default"/>
    <dgm:cxn modelId="{226FE20E-7CAB-4AB6-A8B2-A364E602C72F}" srcId="{659281AB-80B4-4928-AD16-D8AA306CC73F}" destId="{9EC4F7C6-901B-475F-80BF-59FF3DA76E76}" srcOrd="7" destOrd="0" parTransId="{522F12F7-6959-4DCA-8127-27A7E2120A10}" sibTransId="{9CD944AB-A9AF-4BB2-8ABD-C53FC61B5888}"/>
    <dgm:cxn modelId="{F2FDBCAF-2483-4706-9DA1-FEEC6605B13D}" srcId="{659281AB-80B4-4928-AD16-D8AA306CC73F}" destId="{E67D7189-7D4A-44F8-A7EA-718B8F02245E}" srcOrd="3" destOrd="0" parTransId="{726D9903-8D83-4830-9BC0-FE669DFE64D0}" sibTransId="{DEB33BF4-96EE-4E4F-BC48-FD10F2AC22BB}"/>
    <dgm:cxn modelId="{5FAFA885-0846-4A9D-A3A7-599616ABCBA4}" srcId="{659281AB-80B4-4928-AD16-D8AA306CC73F}" destId="{57E6E8C5-6EB2-4C34-A31D-55F34AE88617}" srcOrd="8" destOrd="0" parTransId="{CCCFE503-40BF-4EB7-A4B7-220749D9FDCD}" sibTransId="{E28F4E47-E176-45CB-9322-4743F81A4ECB}"/>
    <dgm:cxn modelId="{6C25CD5C-7710-40EA-9410-85520B7397D5}" type="presOf" srcId="{8CFF9636-BC91-447B-AEFA-6E27310BF271}" destId="{DA0F3421-8DB1-43F4-A1D4-8671BFA7E9CD}" srcOrd="0" destOrd="0" presId="urn:microsoft.com/office/officeart/2005/8/layout/default"/>
    <dgm:cxn modelId="{C8509B63-DBF7-48D7-B3E8-3FB49E3E3AB1}" type="presParOf" srcId="{BE60BC09-4F84-4CE7-9F4A-9E6D3A244F4F}" destId="{45AABA7A-C280-40E9-A8E5-6337380271D3}" srcOrd="0" destOrd="0" presId="urn:microsoft.com/office/officeart/2005/8/layout/default"/>
    <dgm:cxn modelId="{3F5E4193-D64D-44EB-8429-4E4CDA0D135C}" type="presParOf" srcId="{BE60BC09-4F84-4CE7-9F4A-9E6D3A244F4F}" destId="{4C2D25D2-D9FF-4D87-A6A2-0C4284E025EC}" srcOrd="1" destOrd="0" presId="urn:microsoft.com/office/officeart/2005/8/layout/default"/>
    <dgm:cxn modelId="{63E09FBE-1E26-4AED-8A3A-DBFD3640B0B7}" type="presParOf" srcId="{BE60BC09-4F84-4CE7-9F4A-9E6D3A244F4F}" destId="{2CD37BF4-1BDB-43D7-AF2B-1A3EACEE4796}" srcOrd="2" destOrd="0" presId="urn:microsoft.com/office/officeart/2005/8/layout/default"/>
    <dgm:cxn modelId="{B0C7E527-7D65-477E-880E-58C55C4AC57E}" type="presParOf" srcId="{BE60BC09-4F84-4CE7-9F4A-9E6D3A244F4F}" destId="{ED0288BE-DE96-4DC4-8FFD-61A0EF008FC5}" srcOrd="3" destOrd="0" presId="urn:microsoft.com/office/officeart/2005/8/layout/default"/>
    <dgm:cxn modelId="{F6492592-D391-42EA-8E4D-E9957DC3E3E2}" type="presParOf" srcId="{BE60BC09-4F84-4CE7-9F4A-9E6D3A244F4F}" destId="{F6E6E07D-41EA-491E-A85D-FBDFFBC7D07F}" srcOrd="4" destOrd="0" presId="urn:microsoft.com/office/officeart/2005/8/layout/default"/>
    <dgm:cxn modelId="{A6BCA1A3-09A0-4223-AED5-1009A642FAC0}" type="presParOf" srcId="{BE60BC09-4F84-4CE7-9F4A-9E6D3A244F4F}" destId="{721185C0-26A8-479D-8E63-A0B50C144FB2}" srcOrd="5" destOrd="0" presId="urn:microsoft.com/office/officeart/2005/8/layout/default"/>
    <dgm:cxn modelId="{9DDEB13D-42FE-43B5-A451-DBB1D3E7AB37}" type="presParOf" srcId="{BE60BC09-4F84-4CE7-9F4A-9E6D3A244F4F}" destId="{265FEC45-ADCC-46B1-903F-9320C8EC9736}" srcOrd="6" destOrd="0" presId="urn:microsoft.com/office/officeart/2005/8/layout/default"/>
    <dgm:cxn modelId="{51D01C0D-B366-45C1-88B6-ABC856BDEB07}" type="presParOf" srcId="{BE60BC09-4F84-4CE7-9F4A-9E6D3A244F4F}" destId="{4A2A0884-BE1C-4E30-9A69-1E46943D61CE}" srcOrd="7" destOrd="0" presId="urn:microsoft.com/office/officeart/2005/8/layout/default"/>
    <dgm:cxn modelId="{61C7E93B-1877-4EA5-A288-5C065FB3047D}" type="presParOf" srcId="{BE60BC09-4F84-4CE7-9F4A-9E6D3A244F4F}" destId="{EAE08AF3-F95B-4DEC-A4A5-DAA19DE2D794}" srcOrd="8" destOrd="0" presId="urn:microsoft.com/office/officeart/2005/8/layout/default"/>
    <dgm:cxn modelId="{4F8A5F7C-00CB-45A8-974F-CE01A76EC38D}" type="presParOf" srcId="{BE60BC09-4F84-4CE7-9F4A-9E6D3A244F4F}" destId="{CA6CDB9D-94C2-489F-AB46-AD7E45FB4846}" srcOrd="9" destOrd="0" presId="urn:microsoft.com/office/officeart/2005/8/layout/default"/>
    <dgm:cxn modelId="{3D66AAD1-341B-4F87-8BA0-A94655981939}" type="presParOf" srcId="{BE60BC09-4F84-4CE7-9F4A-9E6D3A244F4F}" destId="{B7863E86-1627-435E-8AC5-DF2CB9ADA8F3}" srcOrd="10" destOrd="0" presId="urn:microsoft.com/office/officeart/2005/8/layout/default"/>
    <dgm:cxn modelId="{E15DB9AF-B911-4854-8BE9-33E26BF402A3}" type="presParOf" srcId="{BE60BC09-4F84-4CE7-9F4A-9E6D3A244F4F}" destId="{E602ADC2-AD53-4D71-B941-87FA26E4DF69}" srcOrd="11" destOrd="0" presId="urn:microsoft.com/office/officeart/2005/8/layout/default"/>
    <dgm:cxn modelId="{39B7C4BB-45A1-473A-9ACC-8A87ED305696}" type="presParOf" srcId="{BE60BC09-4F84-4CE7-9F4A-9E6D3A244F4F}" destId="{DA0F3421-8DB1-43F4-A1D4-8671BFA7E9CD}" srcOrd="12" destOrd="0" presId="urn:microsoft.com/office/officeart/2005/8/layout/default"/>
    <dgm:cxn modelId="{8CC1345C-FECB-4F66-A393-E622E1100641}" type="presParOf" srcId="{BE60BC09-4F84-4CE7-9F4A-9E6D3A244F4F}" destId="{5D5CF09A-5252-4631-9273-E893DF395CA3}" srcOrd="13" destOrd="0" presId="urn:microsoft.com/office/officeart/2005/8/layout/default"/>
    <dgm:cxn modelId="{4DD9F68F-39B0-4B0A-A677-71895C091140}" type="presParOf" srcId="{BE60BC09-4F84-4CE7-9F4A-9E6D3A244F4F}" destId="{8269DE60-E4BE-438B-990C-833F3BF927FD}" srcOrd="14" destOrd="0" presId="urn:microsoft.com/office/officeart/2005/8/layout/default"/>
    <dgm:cxn modelId="{6A01946E-6FB9-4A89-ACAA-1BB429BF1A3F}" type="presParOf" srcId="{BE60BC09-4F84-4CE7-9F4A-9E6D3A244F4F}" destId="{159ACC51-1C14-4418-953C-D280B49E14C4}" srcOrd="15" destOrd="0" presId="urn:microsoft.com/office/officeart/2005/8/layout/default"/>
    <dgm:cxn modelId="{C621DDED-B60E-407D-8A3E-5A68CEF75E29}" type="presParOf" srcId="{BE60BC09-4F84-4CE7-9F4A-9E6D3A244F4F}" destId="{8CE44A5F-AE1C-4744-9CC7-F0B9A2D39A1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BA7A-C280-40E9-A8E5-6337380271D3}">
      <dsp:nvSpPr>
        <dsp:cNvPr id="0" name=""/>
        <dsp:cNvSpPr/>
      </dsp:nvSpPr>
      <dsp:spPr>
        <a:xfrm>
          <a:off x="25123" y="370683"/>
          <a:ext cx="1903267" cy="1258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ВЗАИМОПОМОЩЬ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23" y="370683"/>
        <a:ext cx="1903267" cy="1258783"/>
      </dsp:txXfrm>
    </dsp:sp>
    <dsp:sp modelId="{2CD37BF4-1BDB-43D7-AF2B-1A3EACEE4796}">
      <dsp:nvSpPr>
        <dsp:cNvPr id="0" name=""/>
        <dsp:cNvSpPr/>
      </dsp:nvSpPr>
      <dsp:spPr>
        <a:xfrm>
          <a:off x="2093594" y="372864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ОТВЕТСТВЕННОСТЬ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93594" y="372864"/>
        <a:ext cx="1903267" cy="1141960"/>
      </dsp:txXfrm>
    </dsp:sp>
    <dsp:sp modelId="{F6E6E07D-41EA-491E-A85D-FBDFFBC7D07F}">
      <dsp:nvSpPr>
        <dsp:cNvPr id="0" name=""/>
        <dsp:cNvSpPr/>
      </dsp:nvSpPr>
      <dsp:spPr>
        <a:xfrm>
          <a:off x="4187189" y="372864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7189" y="372864"/>
        <a:ext cx="1903267" cy="1141960"/>
      </dsp:txXfrm>
    </dsp:sp>
    <dsp:sp modelId="{265FEC45-ADCC-46B1-903F-9320C8EC9736}">
      <dsp:nvSpPr>
        <dsp:cNvPr id="0" name=""/>
        <dsp:cNvSpPr/>
      </dsp:nvSpPr>
      <dsp:spPr>
        <a:xfrm>
          <a:off x="0" y="1763563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63563"/>
        <a:ext cx="1903267" cy="1141960"/>
      </dsp:txXfrm>
    </dsp:sp>
    <dsp:sp modelId="{EAE08AF3-F95B-4DEC-A4A5-DAA19DE2D794}">
      <dsp:nvSpPr>
        <dsp:cNvPr id="0" name=""/>
        <dsp:cNvSpPr/>
      </dsp:nvSpPr>
      <dsp:spPr>
        <a:xfrm>
          <a:off x="2047992" y="1742802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ПАРТНЁРСКИЙ СТИЛЬ РАБОТЫ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7992" y="1742802"/>
        <a:ext cx="1903267" cy="1141960"/>
      </dsp:txXfrm>
    </dsp:sp>
    <dsp:sp modelId="{B7863E86-1627-435E-8AC5-DF2CB9ADA8F3}">
      <dsp:nvSpPr>
        <dsp:cNvPr id="0" name=""/>
        <dsp:cNvSpPr/>
      </dsp:nvSpPr>
      <dsp:spPr>
        <a:xfrm>
          <a:off x="4187189" y="1763563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ДИАЛОГ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7189" y="1763563"/>
        <a:ext cx="1903267" cy="1141960"/>
      </dsp:txXfrm>
    </dsp:sp>
    <dsp:sp modelId="{DA0F3421-8DB1-43F4-A1D4-8671BFA7E9CD}">
      <dsp:nvSpPr>
        <dsp:cNvPr id="0" name=""/>
        <dsp:cNvSpPr/>
      </dsp:nvSpPr>
      <dsp:spPr>
        <a:xfrm>
          <a:off x="0" y="3076860"/>
          <a:ext cx="1903267" cy="1104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ДОВЕРИЕ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76860"/>
        <a:ext cx="1903267" cy="1104595"/>
      </dsp:txXfrm>
    </dsp:sp>
    <dsp:sp modelId="{8269DE60-E4BE-438B-990C-833F3BF927FD}">
      <dsp:nvSpPr>
        <dsp:cNvPr id="0" name=""/>
        <dsp:cNvSpPr/>
      </dsp:nvSpPr>
      <dsp:spPr>
        <a:xfrm>
          <a:off x="2093594" y="3095850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ОРИЕНТАЦИЯ НА РЕЗУЛЬТАТ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93594" y="3095850"/>
        <a:ext cx="1903267" cy="1141960"/>
      </dsp:txXfrm>
    </dsp:sp>
    <dsp:sp modelId="{8CE44A5F-AE1C-4744-9CC7-F0B9A2D39A16}">
      <dsp:nvSpPr>
        <dsp:cNvPr id="0" name=""/>
        <dsp:cNvSpPr/>
      </dsp:nvSpPr>
      <dsp:spPr>
        <a:xfrm>
          <a:off x="4187189" y="3081656"/>
          <a:ext cx="1903267" cy="11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sz="13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7189" y="3081656"/>
        <a:ext cx="1903267" cy="1141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E926-D638-4434-9C6D-F29F97DD41E1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18A9-A673-424A-823F-7406A10F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6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C513-5D0F-49CF-A828-74893E40A46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642-34C2-4744-BE15-FF8535791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6D1-2DCD-438B-ACF5-0A88C9BB870F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38C4-47BE-4B1E-97CE-ABD2325754C0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96A-EED6-42AA-BB64-4A237B36712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D11B-DBD6-47B0-B445-4C935818B03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2521-349D-47DA-9B60-7FEEFFC1E37D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B6D-5E3E-49B6-8A8C-84531E8D6F0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3870-F280-4A45-8C97-0325B6D4A5DA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A77-376F-4F6A-9517-355854438DF3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993-5AEB-4E02-8E33-F52514883DF0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E22-A9EE-4201-8B40-C7AFACE93065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1D61-4FD9-4861-BA35-572EEE5CBAB8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428-232E-4621-9708-C91018CD39AE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D1FA-0A2A-4587-A2FC-47DAD8E8906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B2D-13DB-49E3-AF8F-07484BC8085F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832-634E-468D-A856-5BE9337D4AE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EE1-6B06-4C2E-8978-CAA9C85D7057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B63D-1FE8-41DB-BD09-D4DFC1A3B420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71955-38B4-4570-8D01-5DFE365338B6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52" y="220719"/>
            <a:ext cx="10935664" cy="22084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Наставничество в образовании: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современная теория и инновационная практика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1856" y="59654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5297" y="220718"/>
            <a:ext cx="10796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chaikanatalia.ru/wp-content/uploads/2019/09/%D0%9D%D0%B0%D1%81%D1%82%D0%B0%D0%B2%D0%BD%D0%B8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19" y="2330821"/>
            <a:ext cx="7139709" cy="36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3350" y="6068990"/>
            <a:ext cx="445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МБОУ СОШ с.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Шекпээр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70807"/>
            <a:ext cx="8229600" cy="5032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dirty="0">
                <a:latin typeface="Comic Sans MS" panose="030F0702030302020204" pitchFamily="66" charset="0"/>
                <a:cs typeface="Times New Roman" pitchFamily="18" charset="0"/>
              </a:rPr>
              <a:t>КАЖДАЯ ФОРМА </a:t>
            </a:r>
            <a:r>
              <a:rPr lang="ru-RU" sz="2800" b="1" dirty="0" smtClean="0">
                <a:latin typeface="Comic Sans MS" panose="030F0702030302020204" pitchFamily="66" charset="0"/>
                <a:cs typeface="Times New Roman" pitchFamily="18" charset="0"/>
              </a:rPr>
              <a:t>ВКЛЮЧАЕТ:</a:t>
            </a:r>
            <a:endParaRPr lang="ru-RU" sz="2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125539"/>
            <a:ext cx="7523018" cy="5000625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latin typeface="Comic Sans MS" panose="030F0702030302020204" pitchFamily="66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Comic Sans MS" panose="030F0702030302020204" pitchFamily="66" charset="0"/>
                <a:cs typeface="Times New Roman" pitchFamily="18" charset="0"/>
              </a:rPr>
              <a:t> и задачи </a:t>
            </a:r>
          </a:p>
          <a:p>
            <a:pPr>
              <a:spcAft>
                <a:spcPts val="0"/>
              </a:spcAft>
              <a:defRPr/>
            </a:pPr>
            <a:r>
              <a:rPr lang="ru-RU" sz="3200" dirty="0" smtClean="0">
                <a:latin typeface="Comic Sans MS" panose="030F0702030302020204" pitchFamily="66" charset="0"/>
                <a:cs typeface="Times New Roman" pitchFamily="18" charset="0"/>
              </a:rPr>
              <a:t>Ожидаемые результаты </a:t>
            </a:r>
          </a:p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latin typeface="Comic Sans MS" panose="030F0702030302020204" pitchFamily="66" charset="0"/>
                <a:cs typeface="Times New Roman" pitchFamily="18" charset="0"/>
              </a:rPr>
              <a:t>Оцениваемые результаты </a:t>
            </a:r>
          </a:p>
          <a:p>
            <a:pPr>
              <a:spcAft>
                <a:spcPts val="0"/>
              </a:spcAft>
              <a:defRPr/>
            </a:pPr>
            <a:r>
              <a:rPr lang="ru-RU" sz="3200" dirty="0" smtClean="0">
                <a:latin typeface="Comic Sans MS" panose="030F0702030302020204" pitchFamily="66" charset="0"/>
                <a:cs typeface="Times New Roman" pitchFamily="18" charset="0"/>
              </a:rPr>
              <a:t>Портрет участников </a:t>
            </a:r>
          </a:p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latin typeface="Comic Sans MS" panose="030F0702030302020204" pitchFamily="66" charset="0"/>
                <a:cs typeface="Times New Roman" pitchFamily="18" charset="0"/>
              </a:rPr>
              <a:t>Вариации ролевых моделей </a:t>
            </a:r>
          </a:p>
          <a:p>
            <a:pPr>
              <a:spcAft>
                <a:spcPts val="0"/>
              </a:spcAft>
              <a:defRPr/>
            </a:pPr>
            <a:r>
              <a:rPr lang="ru-RU" sz="3200" dirty="0" smtClean="0">
                <a:latin typeface="Comic Sans MS" panose="030F0702030302020204" pitchFamily="66" charset="0"/>
                <a:cs typeface="Times New Roman" pitchFamily="18" charset="0"/>
              </a:rPr>
              <a:t>Описание этапов наставнического взаимодействия (раскрытие целевой модели)</a:t>
            </a:r>
          </a:p>
          <a:p>
            <a:pPr>
              <a:spcAft>
                <a:spcPts val="0"/>
              </a:spcAft>
              <a:defRPr/>
            </a:pPr>
            <a:r>
              <a:rPr lang="ru-RU" sz="32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Comic Sans MS" panose="030F0702030302020204" pitchFamily="66" charset="0"/>
                <a:cs typeface="Times New Roman" pitchFamily="18" charset="0"/>
              </a:rPr>
              <a:t>Область применения в рамках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6810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912"/>
            <a:ext cx="8229600" cy="13731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УЧЕНИК-УЧЕНИК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9624" y="565402"/>
            <a:ext cx="10180715" cy="5218113"/>
          </a:xfrm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азносторонняя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обучающегося с особыми образовательными / социальными потребностями либо временная помощь в адаптации к новым условиям обучения (включая адаптацию детей с ОВЗ).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Ролевые модели взаимодействия: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«успевающий – неуспевающий»,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«лидер – пассивный»,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«равный – равному». </a:t>
            </a:r>
          </a:p>
        </p:txBody>
      </p:sp>
      <p:pic>
        <p:nvPicPr>
          <p:cNvPr id="5" name="Picture 2" descr="https://grizly.club/uploads/posts/2023-01/1674650681_grizly-club-p-nastavnik-klipart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992582"/>
            <a:ext cx="3232728" cy="26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063750" y="1"/>
            <a:ext cx="8229600" cy="1190624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УЧИТЕЛЬ-УЧИТЕЛЬ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74826" y="836613"/>
            <a:ext cx="9912349" cy="52895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 месте работы или в должности педагога молодого специалиста, повышение его профессионального потенциала и уровня, а также создание комфортной профессиональной среды внутри учебного заведения, позволяющей реализовывать актуальные педагогические задачи на высоком уровне.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модели взаимодействия: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«опытный учитель – молодой специалист»,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педагогического сообщества – педагог, испытывающий проблемы»,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«педагог-новатор – консервативный педагог»,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предметник – неопытный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классный руководитель – неопытный классный руководитель»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932" y="4110547"/>
            <a:ext cx="1878157" cy="15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81200" y="419100"/>
            <a:ext cx="8229600" cy="12192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УЧИТЕЛЬ-УЧЕНИК</a:t>
            </a: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774825" y="981076"/>
            <a:ext cx="9179502" cy="51847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осознанного подхода к реализации личностного потенциала, рост числа заинтересованных в развитии собственных талантов и навыков обучающихся, поддержка в выстраивании индивидуального образовательного маршрута и решении трудных жизненных ситуаций, в которые попал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«Учитель–неуспевающий ученик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«Учитель–пассивный ученик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«Учитель–одаренный ученик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«Учитель–ребенок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ОВЗ/ребенок-инвалид/ «группа риска»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e7.pngegg.com/pngimages/260/845/png-clipart-teacher-student-school-classroom-powerful-woman-furniture-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63" y="3446628"/>
            <a:ext cx="2946401" cy="18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84311" y="544945"/>
            <a:ext cx="10018713" cy="1107644"/>
          </a:xfrm>
        </p:spPr>
        <p:txBody>
          <a:bodyPr/>
          <a:lstStyle/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291" y="544946"/>
            <a:ext cx="8950036" cy="6049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3376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Алгоритм решения 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ситуации: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625600"/>
            <a:ext cx="10018713" cy="4165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1. Ключевая проблема;</a:t>
            </a:r>
            <a:endParaRPr lang="ru-RU" sz="32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2. Ситуация </a:t>
            </a: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с позиции ее основных 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участников; </a:t>
            </a:r>
            <a:endParaRPr lang="ru-RU" sz="32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Возможности </a:t>
            </a: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решения ситуации с 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помощью наставничества;</a:t>
            </a:r>
            <a:endParaRPr lang="ru-RU" sz="32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Модель наставничества;</a:t>
            </a:r>
            <a:endParaRPr lang="ru-RU" sz="32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Возможные </a:t>
            </a: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эффекты, результаты позитивного разрешения 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ситуации;</a:t>
            </a:r>
            <a:endParaRPr lang="ru-RU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4145" y="729673"/>
            <a:ext cx="97388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школу пришел новый учитель – мужчина, по характеру очень замкнутый, застенчивый, возрастной категории за тридцать. К выполнению профессиональных обязанностей относился очень формально, не стремился влиться в коллектив коллег и установить контакт со школьниками. Вскоре на него стали поступать жалобы от других педагогов по поводу нежелания взаимодействовать, работы «спустя рукава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наставника молодому педагогу выделили педагога со стажем.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чувствуя конкуренцию, начинает создавать конфликтные ситуации. Он целенаправленно давит на молодого педагога, пытаясь, снизив его авторитет, повысить свой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пришел молодой педагог в качестве учителя начальных классов. В наставники ему дали молодую учительницу со стажем около пяти лет. Девушка-наставник не смогла найти общий язык с молодым педагогом из-за личной неприязни. </a:t>
            </a:r>
          </a:p>
        </p:txBody>
      </p:sp>
    </p:spTree>
    <p:extLst>
      <p:ext uri="{BB962C8B-B14F-4D97-AF65-F5344CB8AC3E}">
        <p14:creationId xmlns:p14="http://schemas.microsoft.com/office/powerpoint/2010/main" val="21044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4692" y="215313"/>
            <a:ext cx="104463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Ученик 4-го класса Матвей испытывает выраженный страх отвечать у доски. Если его вызывает учитель к доске, он начинает краснеть, заикаться, тяжело дышать. Он хорошо выполняет письменные задания, но отвечать устно при всем классе очень боится. При ответе один на один он не стесняется. Мальчик раньше учился в школе со своими одноклассниками, но потом в третьем классе серьезно заболел. Матвей часто лежал в больнице, поэтому целый год был на домашнем обучении. В результате потерял контакт со сверстниками, хотя восстановился и пришел в школу. Кроме того, за год он сильно набрал в весе.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7-го класса создали сообщество в социальной группе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Там они размещали информацию о текущих и предстоящих событиях, выкладывали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болеющих одноклассников,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юмористические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Саша решила подшутить и сочинить истории про своих одноклассников. Она написала мини-рассказы практические про каждого и разместила их в данной группе. Шутка не удалась, рассказы были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обидными. Весь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обиделся на Сашу и решил объявить ей бойкот. Они исключили ее из данной группы, перестали общаться с ней в школе. Девочка была из детского дома, она характеризовалась демонстративным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поведением. Кроме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иногда подростки замечали пропажу денег, но выяснить кто это не могли. Саша в свою очередь тоже обиделась и разместила на своей странице в той же социальной сети фразу о бессмысленности жизни, также она создала опрос: «Если меня не станет,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грустить?»</a:t>
            </a:r>
          </a:p>
        </p:txBody>
      </p:sp>
    </p:spTree>
    <p:extLst>
      <p:ext uri="{BB962C8B-B14F-4D97-AF65-F5344CB8AC3E}">
        <p14:creationId xmlns:p14="http://schemas.microsoft.com/office/powerpoint/2010/main" val="26885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846998" y="389299"/>
            <a:ext cx="9250218" cy="5905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ОЖИДАЕМЫЕ </a:t>
            </a:r>
            <a:r>
              <a:rPr lang="ru-RU" altLang="ru-RU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РЕЗУЛЬТАТЫ для участников: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преодоление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профессионально-личностных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кризисов;</a:t>
            </a:r>
            <a:endParaRPr lang="ru-RU" altLang="ru-RU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самоопределение</a:t>
            </a: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формирование жизненных ориентиров и активной гражданской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позици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получение </a:t>
            </a: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представлений о реальном мире, о своих перспективах и способах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действия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повышение </a:t>
            </a: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мотивации к достижению новых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целей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навыков и качеств личности, необходимых для </a:t>
            </a:r>
            <a:r>
              <a:rPr lang="ru-RU" altLang="ru-RU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жизни;</a:t>
            </a:r>
            <a:endParaRPr lang="ru-RU" altLang="ru-RU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44162" y="280658"/>
            <a:ext cx="8229600" cy="5492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67346" y="902361"/>
            <a:ext cx="9134763" cy="5505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ОЖИДАЕМЫЕ РЕЗУЛЬТАТЫ для организации: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сообществ учителей, обучающихся, родителей и благодарных выпускников, открытых к взаимодействию и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изменениям; </a:t>
            </a:r>
            <a:endParaRPr lang="ru-RU" altLang="ru-RU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вовлечение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участников в жизнь образовательной организации; </a:t>
            </a:r>
            <a:endParaRPr lang="ru-RU" alt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большая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открытость школы, преодоление герметичности образовательного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процесса;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культуры наставничества, его ценностей и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традиций;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улучшение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психологического климата в образовательной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организации;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повышение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социального и профессионального благополучия внутри образовательного учреждения и сотрудничающего с ними социума; </a:t>
            </a:r>
            <a:endParaRPr lang="ru-RU" alt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появление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дополнительных возможностей и ресурсов для развития образовательной организации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гранты); </a:t>
            </a:r>
            <a:endParaRPr lang="ru-RU" alt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устойчивых связей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 </a:t>
            </a:r>
            <a:r>
              <a:rPr lang="ru-RU" alt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другими образовательными </a:t>
            </a:r>
            <a:r>
              <a:rPr lang="ru-RU" alt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организациями.</a:t>
            </a:r>
            <a:endParaRPr lang="ru-RU" altLang="ru-RU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41890"/>
            <a:ext cx="10339827" cy="229651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1. Обеспечение глобальной конкурентоспособности российского образования, вхождение России в число 10 ведущих стран мира по качеству общего образования. </a:t>
            </a:r>
            <a:b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2. 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3966" y="2225591"/>
            <a:ext cx="8592207" cy="44458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anose="030F0702030302020204" pitchFamily="66" charset="0"/>
              </a:rPr>
              <a:t>Поставленные цели будут воплощаться в рамках десяти проектов: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«Современная школа»,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«Успех каждого ребенка»,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«Поддержка семей, имеющих детей»,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«Цифровая образовательная среда»,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«Учитель будущего»,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«Молодые профессионалы»,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«Новые возможности для каждого»,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«Социальная активность», </a:t>
            </a:r>
          </a:p>
          <a:p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«Экспорт образования» и «Социальные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лифты </a:t>
            </a:r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для каждого». </a:t>
            </a:r>
            <a:endParaRPr lang="ru-RU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Предусмотрено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что к 2024 году не менее 70% обучающихся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,педагогических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работников общеобразовательных организаций будут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вовлечены в различные формы наставничества и сопровождения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" y="2363210"/>
            <a:ext cx="3475614" cy="38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760" y="341222"/>
            <a:ext cx="7204841" cy="6164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Президент Российской Федерации В. В. Путин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считает:</a:t>
            </a:r>
          </a:p>
          <a:p>
            <a:pPr marL="0" indent="0" algn="ctr">
              <a:buNone/>
            </a:pPr>
            <a:r>
              <a:rPr lang="ru-RU" i="1" dirty="0" smtClean="0">
                <a:latin typeface="Comic Sans MS" panose="030F0702030302020204" pitchFamily="66" charset="0"/>
              </a:rPr>
              <a:t>«</a:t>
            </a:r>
            <a:r>
              <a:rPr lang="ru-RU" i="1" dirty="0">
                <a:latin typeface="Comic Sans MS" panose="030F0702030302020204" pitchFamily="66" charset="0"/>
              </a:rPr>
              <a:t>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</a:t>
            </a:r>
            <a:r>
              <a:rPr lang="ru-RU" i="1" dirty="0" smtClean="0">
                <a:latin typeface="Comic Sans MS" panose="030F0702030302020204" pitchFamily="66" charset="0"/>
              </a:rPr>
              <a:t>преумножит </a:t>
            </a:r>
            <a:r>
              <a:rPr lang="ru-RU" i="1" dirty="0" smtClean="0">
                <a:latin typeface="Comic Sans MS" panose="030F0702030302020204" pitchFamily="66" charset="0"/>
              </a:rPr>
              <a:t>достигнутое!»</a:t>
            </a:r>
            <a:endParaRPr lang="ru-RU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i="1" dirty="0">
                <a:latin typeface="Comic Sans MS" panose="030F0702030302020204" pitchFamily="66" charset="0"/>
              </a:rPr>
              <a:t>«Никакие знания не передаются иначе, как от человека к человеку; за каждым успешным человеком в любой сфере всегда стоит </a:t>
            </a:r>
            <a:r>
              <a:rPr lang="ru-RU" i="1" dirty="0" smtClean="0">
                <a:latin typeface="Comic Sans MS" panose="030F0702030302020204" pitchFamily="66" charset="0"/>
              </a:rPr>
              <a:t>наставник!»</a:t>
            </a:r>
            <a:endParaRPr lang="ru-RU" i="1" dirty="0"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35" y="1548399"/>
            <a:ext cx="3110917" cy="37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799"/>
            <a:ext cx="10018713" cy="4891135"/>
          </a:xfrm>
        </p:spPr>
        <p:txBody>
          <a:bodyPr>
            <a:normAutofit/>
          </a:bodyPr>
          <a:lstStyle/>
          <a:p>
            <a:pPr algn="r"/>
            <a:r>
              <a:rPr lang="ru-RU" sz="4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4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Легко </a:t>
            </a:r>
            <a:r>
              <a:rPr lang="ru-RU" sz="4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правильно следовать за тем, кто правильно идет </a:t>
            </a:r>
            <a:r>
              <a:rPr lang="ru-RU" sz="4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впереди!»</a:t>
            </a:r>
            <a:br>
              <a:rPr lang="ru-RU" sz="4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800" i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8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800" i="1" dirty="0">
                <a:latin typeface="Comic Sans MS" panose="030F0702030302020204" pitchFamily="66" charset="0"/>
              </a:rPr>
              <a:t> </a:t>
            </a:r>
            <a:r>
              <a:rPr lang="ru-RU" sz="4800" dirty="0">
                <a:latin typeface="Comic Sans MS" panose="030F0702030302020204" pitchFamily="66" charset="0"/>
              </a:rPr>
              <a:t>Я. А. Коменский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"ЦЕЛЕВАЯ МОДЕЛЬ НАСТАВНИЧЕСТВА"</a:t>
            </a:r>
          </a:p>
        </p:txBody>
      </p:sp>
      <p:pic>
        <p:nvPicPr>
          <p:cNvPr id="19459" name="Picture 2" descr="https://ds05.infourok.ru/uploads/ex/02ed/0015fbec-86a21281/hello_html_15da5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620714"/>
            <a:ext cx="930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792539" y="1412875"/>
            <a:ext cx="531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образовательной организации</a:t>
            </a: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3216276" y="1773239"/>
            <a:ext cx="5256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программы и рабочая группа внедрения программы (педагоги, завучи, психологи, соцработники)</a:t>
            </a:r>
            <a:endParaRPr lang="ru-RU" altLang="ru-RU" sz="1400" dirty="0">
              <a:latin typeface="Calibri" panose="020F0502020204030204" pitchFamily="34" charset="0"/>
            </a:endParaRPr>
          </a:p>
        </p:txBody>
      </p:sp>
      <p:pic>
        <p:nvPicPr>
          <p:cNvPr id="19462" name="Picture 4" descr="https://i7.pngflow.com/pngimage/7/941/png-teacher-school-student-homework-teacher-class-hand-boy-human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4" y="2960689"/>
            <a:ext cx="1295401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5451475" y="3860800"/>
            <a:ext cx="128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endParaRPr lang="ru-RU" alt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1821008" y="4610101"/>
            <a:ext cx="3457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 </a:t>
            </a:r>
          </a:p>
          <a:p>
            <a:pPr eaLnBrk="1" hangingPunct="1"/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Околошкольное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сообщество: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 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-выпускники 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-сотрудники 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сообщество: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-представители предприятий 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-общественные организации </a:t>
            </a:r>
            <a:endParaRPr lang="ru-RU" altLang="ru-RU" sz="1400" dirty="0">
              <a:latin typeface="Calibri" panose="020F0502020204030204" pitchFamily="34" charset="0"/>
            </a:endParaRPr>
          </a:p>
        </p:txBody>
      </p:sp>
      <p:sp>
        <p:nvSpPr>
          <p:cNvPr id="19465" name="Прямоугольник 9"/>
          <p:cNvSpPr>
            <a:spLocks noChangeArrowheads="1"/>
          </p:cNvSpPr>
          <p:nvPr/>
        </p:nvSpPr>
        <p:spPr bwMode="auto">
          <a:xfrm>
            <a:off x="7751763" y="5229225"/>
            <a:ext cx="230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Наставляемые: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</a:p>
          <a:p>
            <a:pPr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altLang="ru-RU" sz="1400" dirty="0">
              <a:latin typeface="Calibri" panose="020F0502020204030204" pitchFamily="34" charset="0"/>
            </a:endParaRPr>
          </a:p>
        </p:txBody>
      </p:sp>
      <p:pic>
        <p:nvPicPr>
          <p:cNvPr id="19466" name="Picture 6" descr="https://sun9-42.userapi.com/ljenWvTVu0NG2G7p7IHBF8TtUlA6_XrMv3vFiA/BEJjXpRWi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7" y="2645569"/>
            <a:ext cx="1428317" cy="158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8" descr="https://i.pinimg.com/736x/48/bf/e4/48bfe44f12fe2dffe5eec30ed08541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2503365"/>
            <a:ext cx="1479551" cy="1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5880100" y="2420939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167438" y="2349500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71814" y="3357563"/>
            <a:ext cx="1944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000376" y="3789363"/>
            <a:ext cx="2016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75501" y="3573463"/>
            <a:ext cx="10080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888163" y="4076701"/>
            <a:ext cx="8636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151314" y="4365626"/>
            <a:ext cx="324008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151314" y="4724401"/>
            <a:ext cx="3457575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709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Наставничество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56768"/>
            <a:ext cx="6098745" cy="45265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Comic Sans MS" panose="030F0702030302020204" pitchFamily="66" charset="0"/>
              </a:rPr>
              <a:t>одна из форм педагогической деятельности, направленная на передачу опыта, знаний, формирование необходимых профессиональных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Comic Sans MS" panose="030F0702030302020204" pitchFamily="66" charset="0"/>
              </a:rPr>
              <a:t>компетенций и развитие личностных качеств (общих компетенций) наставляемого в процессе их совместной деятельности с </a:t>
            </a:r>
            <a:r>
              <a:rPr lang="ru-RU" sz="3200" dirty="0" smtClean="0">
                <a:latin typeface="Comic Sans MS" panose="030F0702030302020204" pitchFamily="66" charset="0"/>
              </a:rPr>
              <a:t>наставником</a:t>
            </a:r>
            <a:endParaRPr lang="ru-RU" sz="32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22" y="2299855"/>
            <a:ext cx="4169022" cy="32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14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Наставляемый, наставник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97891"/>
            <a:ext cx="10018713" cy="37684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</a:t>
            </a:r>
            <a:r>
              <a:rPr lang="ru-RU" dirty="0" smtClean="0">
                <a:latin typeface="Comic Sans MS" panose="030F0702030302020204" pitchFamily="66" charset="0"/>
              </a:rPr>
              <a:t>компетенции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latin typeface="Comic Sans MS" panose="030F0702030302020204" pitchFamily="66" charset="0"/>
              </a:rPr>
              <a:t>участник программы наставничества, имеющий успешный опыт </a:t>
            </a:r>
            <a:r>
              <a:rPr lang="ru-RU" dirty="0" smtClean="0">
                <a:latin typeface="Comic Sans MS" panose="030F0702030302020204" pitchFamily="66" charset="0"/>
              </a:rPr>
              <a:t>в достижении </a:t>
            </a:r>
            <a:r>
              <a:rPr lang="ru-RU" dirty="0">
                <a:latin typeface="Comic Sans MS" panose="030F0702030302020204" pitchFamily="66" charset="0"/>
              </a:rPr>
              <a:t>жизненного, личностного и профессионального результата, готовый поделиться опытом и навыками, необходимыми для стимуляции и поддержки процессов самореализации и самосовершенствования </a:t>
            </a:r>
            <a:r>
              <a:rPr lang="ru-RU" dirty="0" smtClean="0">
                <a:latin typeface="Comic Sans MS" panose="030F0702030302020204" pitchFamily="66" charset="0"/>
              </a:rPr>
              <a:t>наставляемого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 descr="https://sales-generator.ru/upload/medialibrary/75e/x75ef51b0432b51f124f8f3d39228f864.jpg.pagespeed.ic.CbK6yfMH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56" y="5003870"/>
            <a:ext cx="2553197" cy="15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218" y="757382"/>
            <a:ext cx="8783782" cy="14501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ПРИНЦИПЫ НАСТАВНИЧЕСТВА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8255" y="1939636"/>
            <a:ext cx="9304767" cy="34451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HP\OneDrive\Рабочий стол\Наталья Сергеевна\сегодня\Наставничество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94" y="1726938"/>
            <a:ext cx="4696876" cy="406215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1187157"/>
              </p:ext>
            </p:extLst>
          </p:nvPr>
        </p:nvGraphicFramePr>
        <p:xfrm>
          <a:off x="5430982" y="1634836"/>
          <a:ext cx="6090457" cy="455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9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0691" y="1380069"/>
            <a:ext cx="9092332" cy="6057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Модели  наставничества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313" y="1985819"/>
            <a:ext cx="4507346" cy="31311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Традиционная модель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Ситуационное 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Партнерское 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Групповое 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Скоростное 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Флэш-наставничество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Саморегулируемое 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Реверсивное наставничество</a:t>
            </a:r>
          </a:p>
          <a:p>
            <a:pPr algn="l"/>
            <a:r>
              <a:rPr lang="ru-RU" sz="2000" b="1" dirty="0">
                <a:latin typeface="Comic Sans MS" panose="030F0702030302020204" pitchFamily="66" charset="0"/>
              </a:rPr>
              <a:t>Командное наставничество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82" y="2169680"/>
            <a:ext cx="4359563" cy="34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7820" y="295566"/>
            <a:ext cx="6834435" cy="158865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Формы наставничества</a:t>
            </a:r>
            <a:endParaRPr lang="ru-RU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055" y="1958109"/>
            <a:ext cx="10015967" cy="26323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способ </a:t>
            </a:r>
            <a:r>
              <a:rPr lang="ru-RU" sz="2800" b="1" dirty="0">
                <a:latin typeface="Comic Sans MS" panose="030F0702030302020204" pitchFamily="66" charset="0"/>
              </a:rPr>
              <a:t>реализации целевой модели через организацию работы наставнической пары или группы, участники которой находятся в определенной ролевой ситуации, определяемой их основной деятельностью и </a:t>
            </a:r>
            <a:r>
              <a:rPr lang="ru-RU" sz="2800" b="1" dirty="0" smtClean="0">
                <a:latin typeface="Comic Sans MS" panose="030F0702030302020204" pitchFamily="66" charset="0"/>
              </a:rPr>
              <a:t>позицией</a:t>
            </a:r>
            <a:endParaRPr lang="ru-RU" sz="2800" b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44" y="4183068"/>
            <a:ext cx="4061821" cy="24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37794"/>
            <a:ext cx="10018713" cy="9228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Ф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ормы 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наставничества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85819"/>
            <a:ext cx="2866017" cy="4618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ученик»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 descr="https://yandex.ru/images/_crpd/Kr5B31O39/61b129a3/gARyMLxWG9NiB27lI6lb61KH-gNpryXp0tYzTRaZxXAM3WNRGbLpf0c0-E2EuqJ4BgwsUxqOPUXP-l9J_IRDo5EQA1B9MsuHIkO-oRf-TmtDo1v2_Np1ncNmhmwHDCUBDSyWka9nvX5D8f0YwsoyeBf-3vEraU7nLJioWwt19iYhBSKB-YO4MfYU39YgLTp5U1ApUgjfVigVFGF98gt1U2j_g1MrM5m84wN8mcMOdN9gb0wxqVvNR674KNm59kTEMTUjxHuT6GMgBB_HQbzbCwMTSjLbnZQoJIVRT1NrVLPLbZMy-XH6DCGTDqvxTaZOMg_vwnuIbSX-Obt4icdlZrM1k4WZ4dliotav1ZGfGKtRQ6uzu330iJYnwo0SicaBaXwSQ-sw2O1C0r3p082WPpFcXRBIO5_37YraurlndOdjVhCXeODIgVKHPOYwvyu7oLKZMCusVZo3pgH8IEkUQhqe4lL6s_n9w7FMyEKfpC8z795RyNlPxZ-KGumrVgelYSWRV4jQ-oNzJN33MP-L60NR2UPqb0dJdtajrTErlzGIf9BTqxM7XACinTpwTwYPUn3uoSlLPUZe6Jir2ralFBOVsVQpIdlw0HZ8pYMdGwlBA6nQ-B5kOuZ08r0QCwYAOnwDIShQuX3zMszKgbw1PXOP7EBI2b2HzPlqapsHNRQDBmOnSMA5gpAkjfaTrIu7IJGawHkeZilWFaGsMCgmMmidsRBbMTsfY1POWtEuND-wTW6Cu1jsh8_pqTiohjVmc9QzdchwK2FStq3lMwyKa-PTyvGb3wd7ZlSATWMK5oAIXKNi-lBYrnBRb4mQT3dOYO-MMkm47HcNexjI6YTHVUEGU4dq4pqAkke9laBPGUpS00mCGfxnyqU04z8Qe3WjG5wz8LgzOtxjoL0o483GDcP9nEKYCX01L8hJuVtnZMXyJgOniyLZgzFWXcaifTmJQ_JqsgpvFMqFZKI_Uyq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34" y="2333319"/>
            <a:ext cx="3033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4108" y="1874982"/>
            <a:ext cx="2660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учитель» 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img2.freepng.ru/20180426/sdq/kisspng-powerpoint-animation-microsoft-powerpoint-presenta-pointing-5ae2547e99f143.4645960515247822066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89" y="2333319"/>
            <a:ext cx="12969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businesson.co/uploads/businesswoman_multi_tasking_800_clr_17780-iTKXe-07-11-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2143063"/>
            <a:ext cx="14382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25818" y="3731491"/>
            <a:ext cx="276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 – ученик» 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://www.center-rpo.ru/images/1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7" y="4692314"/>
            <a:ext cx="3827461" cy="2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1757</TotalTime>
  <Words>1185</Words>
  <Application>Microsoft Office PowerPoint</Application>
  <PresentationFormat>Широкоэкранный</PresentationFormat>
  <Paragraphs>132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Corbel</vt:lpstr>
      <vt:lpstr>Times New Roman</vt:lpstr>
      <vt:lpstr>Wingdings</vt:lpstr>
      <vt:lpstr>Параллакс</vt:lpstr>
      <vt:lpstr>  Наставничество в образовании:  современная теория и инновационная практика </vt:lpstr>
      <vt:lpstr>1. Обеспечение глобальной конкурентоспособности российского образования, вхождение России в число 10 ведущих стран мира по качеству общего образования.  2. 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традиций. </vt:lpstr>
      <vt:lpstr> "ЦЕЛЕВАЯ МОДЕЛЬ НАСТАВНИЧЕСТВА"</vt:lpstr>
      <vt:lpstr>Наставничество</vt:lpstr>
      <vt:lpstr>Наставляемый, наставник</vt:lpstr>
      <vt:lpstr>ПРИНЦИПЫ НАСТАВНИЧЕСТВА  </vt:lpstr>
      <vt:lpstr>Модели  наставничества</vt:lpstr>
      <vt:lpstr>Формы наставничества</vt:lpstr>
      <vt:lpstr>Формы наставничества</vt:lpstr>
      <vt:lpstr>КАЖДАЯ ФОРМА ВКЛЮЧАЕТ:</vt:lpstr>
      <vt:lpstr>УЧЕНИК-УЧЕНИК</vt:lpstr>
      <vt:lpstr>УЧИТЕЛЬ-УЧИТЕЛЬ</vt:lpstr>
      <vt:lpstr>УЧИТЕЛЬ-УЧЕНИК</vt:lpstr>
      <vt:lpstr>Презентация PowerPoint</vt:lpstr>
      <vt:lpstr>Алгоритм решения ситуации:</vt:lpstr>
      <vt:lpstr>Презентация PowerPoint</vt:lpstr>
      <vt:lpstr>Презентация PowerPoint</vt:lpstr>
      <vt:lpstr>Презентация PowerPoint</vt:lpstr>
      <vt:lpstr>ЦЕЛЕВАЯ МОДЕЛЬ НАСТАВНИЧЕСТВА</vt:lpstr>
      <vt:lpstr>Презентация PowerPoint</vt:lpstr>
      <vt:lpstr>«Легко правильно следовать за тем, кто правильно идет впереди!»    Я. А. Коменский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методы и средства повышения эффективности и качества обучения в современных условиях</dc:title>
  <dc:creator>Светлана</dc:creator>
  <cp:lastModifiedBy>hp-home</cp:lastModifiedBy>
  <cp:revision>106</cp:revision>
  <cp:lastPrinted>2016-10-18T02:47:47Z</cp:lastPrinted>
  <dcterms:created xsi:type="dcterms:W3CDTF">2016-10-16T06:14:20Z</dcterms:created>
  <dcterms:modified xsi:type="dcterms:W3CDTF">2023-11-14T20:06:40Z</dcterms:modified>
</cp:coreProperties>
</file>